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291" r:id="rId2"/>
    <p:sldId id="273" r:id="rId3"/>
    <p:sldId id="274" r:id="rId4"/>
    <p:sldId id="275" r:id="rId5"/>
    <p:sldId id="276" r:id="rId6"/>
    <p:sldId id="277" r:id="rId7"/>
    <p:sldId id="278" r:id="rId8"/>
    <p:sldId id="279" r:id="rId9"/>
    <p:sldId id="281" r:id="rId10"/>
    <p:sldId id="280"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(233)</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11/11/2020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(233)</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11/11/2020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99C60EF-AA8E-45B1-9776-B1ECA1973AC2}"/>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A53894CA-DEFA-4EBF-9DFA-119B1F09CCE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5B44CC8-68A9-4641-8A16-13616306C4D8}"/>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4254572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Why would you leave everything to follow someone else? (Do we trust Him? (Matthew 19:27) </a:t>
            </a:r>
          </a:p>
          <a:p>
            <a:pPr algn="l"/>
            <a:r>
              <a:rPr lang="en-US" sz="1000" dirty="0"/>
              <a:t>Why did Peter follow the angel in Acts 12?</a:t>
            </a:r>
          </a:p>
          <a:p>
            <a:pPr algn="l"/>
            <a:endParaRPr lang="en-US" sz="1000" dirty="0"/>
          </a:p>
          <a:p>
            <a:pPr algn="l"/>
            <a:r>
              <a:rPr lang="en-US" sz="1000" dirty="0"/>
              <a:t>Speculation about the “father” to be buried? Already dead? About to die? We don’t know. </a:t>
            </a:r>
          </a:p>
          <a:p>
            <a:pPr algn="l"/>
            <a:endParaRPr lang="en-US" sz="1000" dirty="0"/>
          </a:p>
          <a:p>
            <a:pPr defTabSz="977436"/>
            <a:r>
              <a:rPr lang="en-US" sz="1000" dirty="0"/>
              <a:t>There are going to be some hard challenges to our discipleship. </a:t>
            </a:r>
          </a:p>
          <a:p>
            <a:pPr algn="l"/>
            <a:endParaRPr lang="en-US" sz="1000" dirty="0"/>
          </a:p>
          <a:p>
            <a:pPr algn="l"/>
            <a:r>
              <a:rPr lang="en-US" sz="1000" b="1" i="1" dirty="0"/>
              <a:t>Be less concerned about the physically dead than you are the spiritually dead.</a:t>
            </a:r>
          </a:p>
          <a:p>
            <a:pPr algn="l"/>
            <a:endParaRPr lang="en-US" sz="1000" b="1" i="1" dirty="0"/>
          </a:p>
          <a:p>
            <a:pPr algn="l"/>
            <a:r>
              <a:rPr lang="en-US" sz="1000" b="1" i="1" dirty="0"/>
              <a:t>How can we objectively look at our lives and determine in practicality what we’re putting first?</a:t>
            </a:r>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B8AAA9E-FB8B-4146-9726-BD75B8BC302F}"/>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417A327B-B28B-4B16-B6DB-4F85F24EF63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FBB3377-874E-450E-8C65-D571FCE1BA5F}"/>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4134810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John 15:18-20 - “If the world hates you, you know that it has hated Me before it hated you. 19 "If you were of the world, the world would love its own; but because you are not of the world, but I chose you out of the world, because of this the world hates you. 20 "Remember the word that I said to you, 'A slave is not greater than his master.' If they persecuted Me, they will also persecute you; if they kept My word, they will keep yours also.”</a:t>
            </a:r>
          </a:p>
          <a:p>
            <a:pPr algn="l"/>
            <a:endParaRPr lang="en-US" sz="1000" dirty="0"/>
          </a:p>
          <a:p>
            <a:pPr algn="l"/>
            <a:r>
              <a:rPr lang="en-US" sz="1000" dirty="0"/>
              <a:t>1 Kings 22 - Jehoshaphat, Ahab and Micaiah. 1 Kings 22:8, “…there is yet one man by whom we may inquire of the Lord, </a:t>
            </a:r>
            <a:r>
              <a:rPr lang="en-US" sz="1000" b="1" dirty="0"/>
              <a:t>but I hate him</a:t>
            </a:r>
            <a:r>
              <a:rPr lang="en-US" sz="1000" dirty="0"/>
              <a:t>, because he does not prophesy good concerning me, but evil. He is Micaiah son of </a:t>
            </a:r>
            <a:r>
              <a:rPr lang="en-US" sz="1000" dirty="0" err="1"/>
              <a:t>Imlah</a:t>
            </a:r>
            <a:r>
              <a:rPr lang="en-US" sz="1000" dirty="0"/>
              <a:t>.” </a:t>
            </a:r>
          </a:p>
          <a:p>
            <a:pPr algn="l"/>
            <a:endParaRPr lang="en-US" sz="1000" dirty="0"/>
          </a:p>
          <a:p>
            <a:pPr algn="l"/>
            <a:r>
              <a:rPr lang="en-US" sz="1000" dirty="0"/>
              <a:t>1 Kings 18:17 - Ahab to Elijah, “Is this you, you troubler of Israel.” </a:t>
            </a:r>
          </a:p>
          <a:p>
            <a:pPr algn="l"/>
            <a:endParaRPr lang="en-US" sz="1000" dirty="0"/>
          </a:p>
          <a:p>
            <a:pPr algn="l"/>
            <a:r>
              <a:rPr lang="en-US" sz="1000" dirty="0"/>
              <a:t>John 3:19-20 - “This is the judgment, that the Light has come into the world, and men loved the darkness rather than the Light, for their deeds were evil. 20 "For everyone who does evil hates the Light, and does not come to the Light for fear that his deeds will be exposed.”</a:t>
            </a:r>
          </a:p>
          <a:p>
            <a:pPr algn="l"/>
            <a:endParaRPr lang="en-US" sz="1000" dirty="0"/>
          </a:p>
          <a:p>
            <a:pPr algn="l"/>
            <a:r>
              <a:rPr lang="en-US" sz="1000" dirty="0"/>
              <a:t>John 15:18-19 - “If the world hates you, you know that it has hated Me before it hated you. 19 "If you were of the world, the world would love its own; but because you are not of the world, but I chose you out of the world, because of this the world hates you.”</a:t>
            </a:r>
          </a:p>
          <a:p>
            <a:pPr algn="l"/>
            <a:endParaRPr lang="en-US" sz="1000" dirty="0"/>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425AD12-040B-49E2-B910-53798CDB0816}"/>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B3B3FA04-820A-41A7-834D-F3EE85B1C93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3DCEC40-8665-4A16-A98B-1267EE045239}"/>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1043882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b="1" dirty="0"/>
              <a:t>Read Luke 13:31-35 </a:t>
            </a:r>
            <a:r>
              <a:rPr lang="en-US" sz="1000" dirty="0"/>
              <a:t>re: the context for “I must journey on”. </a:t>
            </a:r>
          </a:p>
          <a:p>
            <a:pPr algn="l"/>
            <a:endParaRPr lang="en-US" sz="1000" dirty="0"/>
          </a:p>
          <a:p>
            <a:pPr algn="l"/>
            <a:r>
              <a:rPr lang="en-US" sz="1000" dirty="0"/>
              <a:t>“days were approaching” - means the days were full, replete. It was fully time to accomplish His purpose. Note that Luke records the time was full not for His crucifixion but for His ascension. </a:t>
            </a:r>
          </a:p>
          <a:p>
            <a:pPr algn="l"/>
            <a:endParaRPr lang="en-US" sz="1000" dirty="0"/>
          </a:p>
          <a:p>
            <a:pPr algn="l"/>
            <a:r>
              <a:rPr lang="en-US" sz="1000" dirty="0"/>
              <a:t>Are we “set fast” and have we “turned resolutely” in our life toward our eternal home in spite of the difficulties? </a:t>
            </a:r>
          </a:p>
          <a:p>
            <a:pPr algn="l"/>
            <a:endParaRPr lang="en-US" sz="1000" dirty="0"/>
          </a:p>
          <a:p>
            <a:pPr algn="l"/>
            <a:r>
              <a:rPr lang="en-US" sz="1000" dirty="0"/>
              <a:t>Again, Prov 4:25-27, “</a:t>
            </a:r>
            <a:r>
              <a:rPr lang="en-US" sz="1000" b="1" dirty="0"/>
              <a:t>Let your eyes look directly ahead, And let your gaze be fixed straight in front of you.</a:t>
            </a:r>
            <a:r>
              <a:rPr lang="en-US" sz="1000" dirty="0"/>
              <a:t> 26 Watch the path of your feet And all your ways will be established. 27 Do not turn to the right nor to the left; Turn your foot from evil.” </a:t>
            </a:r>
          </a:p>
          <a:p>
            <a:pPr algn="l"/>
            <a:endParaRPr lang="en-US" sz="1000" dirty="0"/>
          </a:p>
          <a:p>
            <a:pPr algn="l"/>
            <a:r>
              <a:rPr lang="en-US" sz="1000" dirty="0"/>
              <a:t>Not that Jesus was going directly there (a 3 day journey) as He had work yet to do in the 6 months that remained but that He was focused on what He knew would happen there. </a:t>
            </a:r>
          </a:p>
          <a:p>
            <a:pPr algn="l"/>
            <a:endParaRPr lang="en-US" sz="1000" dirty="0"/>
          </a:p>
          <a:p>
            <a:pPr algn="l"/>
            <a:r>
              <a:rPr lang="en-US" sz="2000" dirty="0">
                <a:latin typeface="TimesNewRomanPSMT"/>
              </a:rPr>
              <a:t>“Jesus… intentionally, purposefully, and voluntarily walked straight into Jerusalem to face the terribly demeaning and agonizing crucifixion He knew was coming.” (Caldwell)</a:t>
            </a:r>
            <a:endParaRPr lang="en-US" sz="1000" dirty="0"/>
          </a:p>
          <a:p>
            <a:pPr algn="l"/>
            <a:endParaRPr lang="en-US" sz="1000" dirty="0"/>
          </a:p>
          <a:p>
            <a:pPr algn="l"/>
            <a:r>
              <a:rPr lang="en-US" sz="1000" dirty="0"/>
              <a:t>Isaiah 50:7 - “It is used in this sense here; and it means that </a:t>
            </a:r>
            <a:r>
              <a:rPr lang="en-US" sz="1000" b="1" dirty="0"/>
              <a:t>the Messiah would be firm and resolute amidst all the contempt and scorn which he would meet</a:t>
            </a:r>
            <a:r>
              <a:rPr lang="en-US" sz="1000" dirty="0"/>
              <a:t>, and </a:t>
            </a:r>
            <a:r>
              <a:rPr lang="en-US" sz="1000" b="1" dirty="0"/>
              <a:t>would not shrink from any kind or degree of suffering which should be necessary to accomplish the great work in which he was engaged</a:t>
            </a:r>
            <a:r>
              <a:rPr lang="en-US" sz="1000" dirty="0"/>
              <a:t>. A similar expression occurs in </a:t>
            </a:r>
            <a:r>
              <a:rPr lang="en-US" sz="1000" dirty="0" err="1"/>
              <a:t>Ezek</a:t>
            </a:r>
            <a:r>
              <a:rPr lang="en-US" sz="1000" dirty="0"/>
              <a:t> 3:8-9: 'Behold, I have made thy face strong against their faces, and thy forehead strong against their foreheads. As an adamant, harder than a flint, have I made thy forehead; fear them not, neither be dismayed at their looks.’ (from Barnes' Notes, Electronic Database Copyright © 1997, 2003, 2005, 2006 by Biblesoft, Inc. All rights reserved.)</a:t>
            </a:r>
          </a:p>
          <a:p>
            <a:pPr algn="l"/>
            <a:endParaRPr lang="en-US" sz="1000" dirty="0"/>
          </a:p>
          <a:p>
            <a:pPr algn="l"/>
            <a:r>
              <a:rPr lang="en-US" sz="1000" dirty="0"/>
              <a:t>Have you set your face to heaven?</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79E923B-64DE-4948-A239-5F2512058630}"/>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C4A76CC2-856C-4657-84CD-D667D0A122A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41B3A47-8C6E-4C36-96F6-C77309B06C8F}"/>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351220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sz="1000" dirty="0"/>
              <a:t>Important to remember the origin of the Samaritan people. (2 Kings 17)</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5C69222-8C2B-494B-B329-8AB65CF45345}"/>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7FDE154A-7F16-47B4-B019-AA6ED94C764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543ABBD-33F7-40BB-934E-F0F3CA89DA09}"/>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2384758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sz="1000" dirty="0"/>
              <a:t>Reminds me of Numbers 21:21-23 when the Amorites wouldn’t let the Israelites pass through.</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A246200-FC2A-4087-830E-2A174396D9B6}"/>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05D1E23A-D200-4B0B-AD6C-A99AFA63A52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C79A093-F285-41D9-AB27-F032D2745829}"/>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3303176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sz="1000" dirty="0"/>
              <a:t>We read in 2 Kings 1:9-16 of Elijah calling for </a:t>
            </a:r>
            <a:r>
              <a:rPr lang="en-US" sz="1000" i="1" dirty="0"/>
              <a:t>“fire (to) come down from heaven” </a:t>
            </a:r>
            <a:r>
              <a:rPr lang="en-US" sz="1000" dirty="0"/>
              <a:t>to</a:t>
            </a:r>
            <a:r>
              <a:rPr lang="en-US" sz="1000" i="1" dirty="0"/>
              <a:t> “consume” </a:t>
            </a:r>
            <a:r>
              <a:rPr lang="en-US" sz="1000" dirty="0"/>
              <a:t>King Ahaziah’s men who came to take him back to the King.</a:t>
            </a:r>
          </a:p>
          <a:p>
            <a:pPr defTabSz="977436">
              <a:defRPr/>
            </a:pPr>
            <a:endParaRPr lang="en-US" sz="1000" dirty="0"/>
          </a:p>
          <a:p>
            <a:pPr defTabSz="977436">
              <a:defRPr/>
            </a:pPr>
            <a:r>
              <a:rPr lang="en-US" sz="1000" dirty="0"/>
              <a:t>From a prideful, fleshly perspective not yet learning the spiritual lessons Jesus had been teaching them. </a:t>
            </a:r>
          </a:p>
          <a:p>
            <a:pPr defTabSz="977436">
              <a:defRPr/>
            </a:pPr>
            <a:endParaRPr lang="en-US" sz="1000" dirty="0"/>
          </a:p>
          <a:p>
            <a:pPr defTabSz="977436"/>
            <a:r>
              <a:rPr lang="en-US" sz="1000" dirty="0"/>
              <a:t>It would have resulted in eternal condemnation.</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0ED911A-D273-463F-9A63-E8052ABFEDE6}"/>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1C365995-0BCD-42C3-9B09-7C5F629F797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88D510F-EC1F-46E9-B63A-A6219183C687}"/>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1878588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What if every preacher/teacher of God’s word reacted this way each time man rejects the Lord?</a:t>
            </a:r>
          </a:p>
          <a:p>
            <a:pPr algn="l"/>
            <a:endParaRPr lang="en-US" sz="1000" dirty="0"/>
          </a:p>
          <a:p>
            <a:pPr algn="l"/>
            <a:r>
              <a:rPr lang="en-US" sz="1000" dirty="0"/>
              <a:t>Note the reaction (or lack thereof) of Jesus to the news, which is basically, we’ll go somewhere else. </a:t>
            </a:r>
          </a:p>
          <a:p>
            <a:pPr algn="l"/>
            <a:endParaRPr lang="en-US" sz="1000" dirty="0"/>
          </a:p>
          <a:p>
            <a:pPr algn="l"/>
            <a:r>
              <a:rPr lang="en-US" sz="1000" dirty="0"/>
              <a:t>Like Paul on his way to Rome, sure of the destination, not sure on the journey (and challenges and trials) to get there.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7691D35-5269-43C6-BDCA-795DD44FC6BC}"/>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BCAC4B9F-A1D1-4D26-AB1F-1A042D03F82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17522E8-53A2-4FDE-A460-C3C6055FDBB7}"/>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97434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Remember the three points of discipleship In Matthew 16:24, denial, sacrifice and active service to the point that you lose your life. </a:t>
            </a:r>
          </a:p>
          <a:p>
            <a:pPr algn="l"/>
            <a:r>
              <a:rPr lang="en-US" sz="1000" dirty="0"/>
              <a:t>There’s no turning back when we realize that the journey is harder than we thought it would be. </a:t>
            </a:r>
          </a:p>
          <a:p>
            <a:pPr algn="l"/>
            <a:r>
              <a:rPr lang="en-US" sz="1000" dirty="0"/>
              <a:t>Such a statement by this scribe is somewhat like handing someone a blank signed check.</a:t>
            </a:r>
          </a:p>
          <a:p>
            <a:pPr algn="l"/>
            <a:r>
              <a:rPr lang="en-US" sz="1000" dirty="0"/>
              <a:t>Matthew’s account describes Jesus as “Teacher”. “Lord” is not in the Greek as noted in the KJV &amp; NKJV.</a:t>
            </a:r>
          </a:p>
          <a:p>
            <a:pPr algn="l"/>
            <a:r>
              <a:rPr lang="en-US" sz="1000" dirty="0"/>
              <a:t>“Wherever” Jesus went would include the cross and laying down His life.</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54BB6BE-874C-4C63-98F6-785E90480CA4}"/>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0665C303-A532-4839-ABEE-C44401AC7C5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A0A92A7-5C96-4EA0-AB55-7145BC98B5F3}"/>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1146112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Remember the three points of discipleship In Matthew 16:24, denial, sacrifice and active service to the point that you lose your life. </a:t>
            </a:r>
          </a:p>
          <a:p>
            <a:pPr algn="l"/>
            <a:r>
              <a:rPr lang="en-US" sz="1000" dirty="0"/>
              <a:t>There’s no turning back when we realize that the journey is harder than we thought it would be. </a:t>
            </a:r>
          </a:p>
          <a:p>
            <a:pPr algn="l"/>
            <a:r>
              <a:rPr lang="en-US" sz="1000" dirty="0"/>
              <a:t>Such a statement by this scribe is somewhat like handing someone a blank signed check.</a:t>
            </a:r>
          </a:p>
          <a:p>
            <a:pPr algn="l"/>
            <a:r>
              <a:rPr lang="en-US" sz="1000" dirty="0"/>
              <a:t>Matthew’s account describes Jesus as “Teacher”. “Lord” is not in the Greek as noted in the KJV &amp; NKJV.</a:t>
            </a:r>
          </a:p>
          <a:p>
            <a:pPr algn="l"/>
            <a:r>
              <a:rPr lang="en-US" sz="1000" dirty="0"/>
              <a:t>“Wherever” Jesus went would include the cross and laying down His life.</a:t>
            </a:r>
          </a:p>
          <a:p>
            <a:pPr algn="l"/>
            <a:endParaRPr lang="en-US" sz="1000" dirty="0"/>
          </a:p>
          <a:p>
            <a:pPr algn="l"/>
            <a:r>
              <a:rPr lang="en-US" sz="1000" dirty="0"/>
              <a:t>Cost: Luke 9:23; Acts 19:19</a:t>
            </a:r>
          </a:p>
          <a:p>
            <a:pPr algn="l"/>
            <a:r>
              <a:rPr lang="en-US" sz="1000" dirty="0"/>
              <a:t>Content: Hebrews 13:5; 1 Timothy 6:6-8; 2 Cor. 12:10</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283022B-2EC2-4029-9EED-B713166B02CB}"/>
              </a:ext>
            </a:extLst>
          </p:cNvPr>
          <p:cNvSpPr>
            <a:spLocks noGrp="1"/>
          </p:cNvSpPr>
          <p:nvPr>
            <p:ph type="dt" idx="1"/>
          </p:nvPr>
        </p:nvSpPr>
        <p:spPr/>
        <p:txBody>
          <a:bodyPr/>
          <a:lstStyle/>
          <a:p>
            <a:r>
              <a:rPr lang="en-US"/>
              <a:t>11/11/2020 pm</a:t>
            </a:r>
          </a:p>
        </p:txBody>
      </p:sp>
      <p:sp>
        <p:nvSpPr>
          <p:cNvPr id="6" name="Footer Placeholder 5">
            <a:extLst>
              <a:ext uri="{FF2B5EF4-FFF2-40B4-BE49-F238E27FC236}">
                <a16:creationId xmlns:a16="http://schemas.microsoft.com/office/drawing/2014/main" id="{EA53DC93-371A-4A4A-A04C-EEABCDA401B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45AB561-AD00-466C-976D-CD6DE5AF2E8F}"/>
              </a:ext>
            </a:extLst>
          </p:cNvPr>
          <p:cNvSpPr>
            <a:spLocks noGrp="1"/>
          </p:cNvSpPr>
          <p:nvPr>
            <p:ph type="hdr" sz="quarter"/>
          </p:nvPr>
        </p:nvSpPr>
        <p:spPr/>
        <p:txBody>
          <a:bodyPr/>
          <a:lstStyle/>
          <a:p>
            <a:r>
              <a:rPr lang="en-US"/>
              <a:t>Class – The Life Of Christ (233)</a:t>
            </a:r>
          </a:p>
        </p:txBody>
      </p:sp>
    </p:spTree>
    <p:extLst>
      <p:ext uri="{BB962C8B-B14F-4D97-AF65-F5344CB8AC3E}">
        <p14:creationId xmlns:p14="http://schemas.microsoft.com/office/powerpoint/2010/main" val="3442545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11/14/2020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5405401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11/14/2020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126815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11/14/2020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95689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11/14/2020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29535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11/14/2020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25405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11/14/2020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27130948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11/14/2020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92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11/14/2020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42966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11/14/2020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385264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11/14/2020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61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11/14/2020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58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11/14/2020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41510113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11/14/2020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620451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11/14/2020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03614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November 11, 2020</a:t>
            </a:r>
          </a:p>
          <a:p>
            <a:r>
              <a:rPr lang="en-US" sz="2400" b="1" dirty="0"/>
              <a:t>Jesus’ Journey To Jerusalem</a:t>
            </a:r>
          </a:p>
          <a:p>
            <a:r>
              <a:rPr lang="en-US" dirty="0"/>
              <a:t>Luke 9:51-56</a:t>
            </a:r>
          </a:p>
        </p:txBody>
      </p:sp>
    </p:spTree>
    <p:extLst>
      <p:ext uri="{BB962C8B-B14F-4D97-AF65-F5344CB8AC3E}">
        <p14:creationId xmlns:p14="http://schemas.microsoft.com/office/powerpoint/2010/main" val="2176973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4526496"/>
          </a:xfrm>
        </p:spPr>
        <p:txBody>
          <a:bodyPr>
            <a:spAutoFit/>
          </a:bodyPr>
          <a:lstStyle/>
          <a:p>
            <a:pPr marL="0" indent="0">
              <a:buNone/>
            </a:pPr>
            <a:r>
              <a:rPr lang="en-US" sz="2400" dirty="0">
                <a:solidFill>
                  <a:schemeClr val="tx1"/>
                </a:solidFill>
              </a:rPr>
              <a:t>Jesus approached someone else as they journeyed and simply said: </a:t>
            </a:r>
            <a:r>
              <a:rPr lang="en-US" sz="2400" i="1" dirty="0">
                <a:solidFill>
                  <a:schemeClr val="tx1"/>
                </a:solidFill>
              </a:rPr>
              <a:t>“</a:t>
            </a:r>
            <a:r>
              <a:rPr lang="en-US" sz="2400" b="1" i="1" dirty="0">
                <a:solidFill>
                  <a:schemeClr val="tx1"/>
                </a:solidFill>
              </a:rPr>
              <a:t>Follow Me</a:t>
            </a:r>
            <a:r>
              <a:rPr lang="en-US" sz="2400" i="1" dirty="0">
                <a:solidFill>
                  <a:schemeClr val="tx1"/>
                </a:solidFill>
              </a:rPr>
              <a:t>.” </a:t>
            </a:r>
            <a:r>
              <a:rPr lang="en-US" sz="2400" dirty="0">
                <a:solidFill>
                  <a:schemeClr val="tx1"/>
                </a:solidFill>
              </a:rPr>
              <a:t>(Luke 9:59; cf. Luke 5:27-28)</a:t>
            </a:r>
          </a:p>
          <a:p>
            <a:pPr marL="0" indent="0">
              <a:buNone/>
            </a:pPr>
            <a:r>
              <a:rPr lang="en-US" sz="2400" dirty="0">
                <a:solidFill>
                  <a:schemeClr val="tx1"/>
                </a:solidFill>
              </a:rPr>
              <a:t>This individual (a </a:t>
            </a:r>
            <a:r>
              <a:rPr lang="en-US" sz="2400" i="1" dirty="0">
                <a:solidFill>
                  <a:schemeClr val="tx1"/>
                </a:solidFill>
              </a:rPr>
              <a:t>“</a:t>
            </a:r>
            <a:r>
              <a:rPr lang="en-US" sz="2400" b="1" i="1" dirty="0">
                <a:solidFill>
                  <a:schemeClr val="tx1"/>
                </a:solidFill>
              </a:rPr>
              <a:t>disciple</a:t>
            </a:r>
            <a:r>
              <a:rPr lang="en-US" sz="2400" i="1" dirty="0">
                <a:solidFill>
                  <a:schemeClr val="tx1"/>
                </a:solidFill>
              </a:rPr>
              <a:t>” –</a:t>
            </a:r>
            <a:r>
              <a:rPr lang="en-US" sz="2400" dirty="0">
                <a:solidFill>
                  <a:schemeClr val="tx1"/>
                </a:solidFill>
              </a:rPr>
              <a:t> Matthew 8:21) responded by saying: </a:t>
            </a:r>
            <a:r>
              <a:rPr lang="en-US" sz="2400" i="1" dirty="0">
                <a:solidFill>
                  <a:schemeClr val="tx1"/>
                </a:solidFill>
              </a:rPr>
              <a:t>“</a:t>
            </a:r>
            <a:r>
              <a:rPr lang="en-US" sz="2400" b="1" i="1" dirty="0">
                <a:solidFill>
                  <a:schemeClr val="tx1"/>
                </a:solidFill>
              </a:rPr>
              <a:t>Lord, permit me first to go and bury my father</a:t>
            </a:r>
            <a:r>
              <a:rPr lang="en-US" sz="2400" i="1" dirty="0">
                <a:solidFill>
                  <a:schemeClr val="tx1"/>
                </a:solidFill>
              </a:rPr>
              <a:t>.”</a:t>
            </a:r>
            <a:r>
              <a:rPr lang="en-US" sz="2400" dirty="0">
                <a:solidFill>
                  <a:schemeClr val="tx1"/>
                </a:solidFill>
              </a:rPr>
              <a:t> (Luke 9:59)</a:t>
            </a:r>
          </a:p>
          <a:p>
            <a:pPr>
              <a:spcBef>
                <a:spcPts val="600"/>
              </a:spcBef>
              <a:spcAft>
                <a:spcPts val="0"/>
              </a:spcAft>
            </a:pPr>
            <a:r>
              <a:rPr lang="en-US" sz="2400" dirty="0">
                <a:solidFill>
                  <a:schemeClr val="tx1"/>
                </a:solidFill>
              </a:rPr>
              <a:t>What is the key word he said?</a:t>
            </a:r>
            <a:endParaRPr lang="en-US" sz="2400" i="1" dirty="0">
              <a:solidFill>
                <a:schemeClr val="tx1"/>
              </a:solidFill>
            </a:endParaRPr>
          </a:p>
          <a:p>
            <a:pPr marL="0" indent="0">
              <a:spcBef>
                <a:spcPts val="600"/>
              </a:spcBef>
              <a:spcAft>
                <a:spcPts val="0"/>
              </a:spcAft>
              <a:buNone/>
            </a:pPr>
            <a:r>
              <a:rPr lang="en-US" sz="2400" dirty="0">
                <a:solidFill>
                  <a:schemeClr val="tx1"/>
                </a:solidFill>
              </a:rPr>
              <a:t>Not that it’s wrong to properly bury one’s father.</a:t>
            </a:r>
          </a:p>
          <a:p>
            <a:pPr>
              <a:spcBef>
                <a:spcPts val="600"/>
              </a:spcBef>
              <a:spcAft>
                <a:spcPts val="0"/>
              </a:spcAft>
            </a:pPr>
            <a:r>
              <a:rPr lang="en-US" sz="2400" dirty="0">
                <a:solidFill>
                  <a:schemeClr val="tx1"/>
                </a:solidFill>
              </a:rPr>
              <a:t>What comes before our following the Lord?</a:t>
            </a:r>
          </a:p>
          <a:p>
            <a:pPr>
              <a:spcBef>
                <a:spcPts val="600"/>
              </a:spcBef>
              <a:spcAft>
                <a:spcPts val="0"/>
              </a:spcAft>
            </a:pPr>
            <a:r>
              <a:rPr lang="en-US" sz="2400" dirty="0">
                <a:solidFill>
                  <a:schemeClr val="tx1"/>
                </a:solidFill>
              </a:rPr>
              <a:t>What comes before our worship?</a:t>
            </a:r>
          </a:p>
          <a:p>
            <a:pPr>
              <a:spcBef>
                <a:spcPts val="600"/>
              </a:spcBef>
              <a:spcAft>
                <a:spcPts val="0"/>
              </a:spcAft>
            </a:pPr>
            <a:r>
              <a:rPr lang="en-US" sz="2400" dirty="0">
                <a:solidFill>
                  <a:schemeClr val="tx1"/>
                </a:solidFill>
              </a:rPr>
              <a:t>What comes before our service?</a:t>
            </a:r>
          </a:p>
          <a:p>
            <a:pPr>
              <a:spcBef>
                <a:spcPts val="600"/>
              </a:spcBef>
              <a:spcAft>
                <a:spcPts val="0"/>
              </a:spcAft>
            </a:pPr>
            <a:r>
              <a:rPr lang="en-US" sz="2400" dirty="0">
                <a:solidFill>
                  <a:schemeClr val="tx1"/>
                </a:solidFill>
              </a:rPr>
              <a:t>What comes first? (Matthew 6:33)</a:t>
            </a:r>
          </a:p>
        </p:txBody>
      </p:sp>
    </p:spTree>
    <p:extLst>
      <p:ext uri="{BB962C8B-B14F-4D97-AF65-F5344CB8AC3E}">
        <p14:creationId xmlns:p14="http://schemas.microsoft.com/office/powerpoint/2010/main" val="341072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solidFill>
                  <a:schemeClr val="tx1"/>
                </a:solidFill>
              </a:rPr>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729611"/>
          </a:xfrm>
        </p:spPr>
        <p:txBody>
          <a:bodyPr>
            <a:spAutoFit/>
          </a:bodyPr>
          <a:lstStyle/>
          <a:p>
            <a:pPr marL="0" indent="0">
              <a:buNone/>
            </a:pPr>
            <a:r>
              <a:rPr lang="en-US" sz="2400" dirty="0">
                <a:solidFill>
                  <a:schemeClr val="tx1"/>
                </a:solidFill>
              </a:rPr>
              <a:t>Jesus understood His relationship to the world. Jesus told His brothers:</a:t>
            </a:r>
          </a:p>
          <a:p>
            <a:r>
              <a:rPr lang="en-US" sz="2400" i="1" dirty="0">
                <a:solidFill>
                  <a:schemeClr val="tx1"/>
                </a:solidFill>
              </a:rPr>
              <a:t>“</a:t>
            </a:r>
            <a:r>
              <a:rPr lang="en-US" sz="2400" b="1" i="1" dirty="0">
                <a:solidFill>
                  <a:schemeClr val="tx1"/>
                </a:solidFill>
              </a:rPr>
              <a:t>The world cannot hate you</a:t>
            </a:r>
            <a:r>
              <a:rPr lang="en-US" sz="2400" i="1" dirty="0">
                <a:solidFill>
                  <a:schemeClr val="tx1"/>
                </a:solidFill>
              </a:rPr>
              <a:t> …”</a:t>
            </a:r>
            <a:r>
              <a:rPr lang="en-US" sz="2400" b="1" dirty="0">
                <a:solidFill>
                  <a:schemeClr val="tx1"/>
                </a:solidFill>
              </a:rPr>
              <a:t> </a:t>
            </a:r>
            <a:r>
              <a:rPr lang="en-US" sz="2400" dirty="0">
                <a:solidFill>
                  <a:schemeClr val="tx1"/>
                </a:solidFill>
              </a:rPr>
              <a:t>(John 15:19). Why?</a:t>
            </a:r>
          </a:p>
          <a:p>
            <a:r>
              <a:rPr lang="en-US" sz="2400" i="1" dirty="0">
                <a:solidFill>
                  <a:schemeClr val="tx1"/>
                </a:solidFill>
              </a:rPr>
              <a:t>“… </a:t>
            </a:r>
            <a:r>
              <a:rPr lang="en-US" sz="2400" b="1" i="1" dirty="0">
                <a:solidFill>
                  <a:schemeClr val="tx1"/>
                </a:solidFill>
              </a:rPr>
              <a:t>It hates Me because I testify of it, that it’s deeds are evil</a:t>
            </a:r>
            <a:r>
              <a:rPr lang="en-US" sz="2400" i="1" dirty="0">
                <a:solidFill>
                  <a:schemeClr val="tx1"/>
                </a:solidFill>
              </a:rPr>
              <a:t>.”</a:t>
            </a:r>
            <a:r>
              <a:rPr lang="en-US" sz="2400" dirty="0">
                <a:solidFill>
                  <a:schemeClr val="tx1"/>
                </a:solidFill>
              </a:rPr>
              <a:t> (1 Kings 22:7-8; cf. I Kings 18:17; </a:t>
            </a:r>
            <a:br>
              <a:rPr lang="en-US" sz="2400" dirty="0">
                <a:solidFill>
                  <a:schemeClr val="tx1"/>
                </a:solidFill>
              </a:rPr>
            </a:br>
            <a:r>
              <a:rPr lang="en-US" sz="2400" dirty="0">
                <a:solidFill>
                  <a:schemeClr val="tx1"/>
                </a:solidFill>
              </a:rPr>
              <a:t>John 3:19; 15:25)</a:t>
            </a:r>
          </a:p>
          <a:p>
            <a:r>
              <a:rPr lang="en-US" sz="2400" dirty="0">
                <a:solidFill>
                  <a:schemeClr val="tx1"/>
                </a:solidFill>
              </a:rPr>
              <a:t>The application to His disciples. (John 15:18-20)</a:t>
            </a:r>
          </a:p>
          <a:p>
            <a:pPr marL="0" indent="0">
              <a:buNone/>
            </a:pPr>
            <a:r>
              <a:rPr lang="en-US" sz="2400" i="1" dirty="0">
                <a:solidFill>
                  <a:schemeClr val="tx1"/>
                </a:solidFill>
              </a:rPr>
              <a:t>“Having said these things to them, He stayed in Galilee.” </a:t>
            </a:r>
            <a:r>
              <a:rPr lang="en-US" sz="2400" dirty="0">
                <a:solidFill>
                  <a:schemeClr val="tx1"/>
                </a:solidFill>
              </a:rPr>
              <a:t>(John 7:9)</a:t>
            </a:r>
          </a:p>
        </p:txBody>
      </p:sp>
    </p:spTree>
    <p:extLst>
      <p:ext uri="{BB962C8B-B14F-4D97-AF65-F5344CB8AC3E}">
        <p14:creationId xmlns:p14="http://schemas.microsoft.com/office/powerpoint/2010/main" val="4175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42452"/>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latin typeface="+mn-lt"/>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73856"/>
            <a:ext cx="8360434" cy="5246436"/>
          </a:xfrm>
        </p:spPr>
        <p:txBody>
          <a:bodyPr wrap="square">
            <a:spAutoFit/>
          </a:bodyPr>
          <a:lstStyle/>
          <a:p>
            <a:pPr marL="0" indent="0">
              <a:buNone/>
            </a:pPr>
            <a:r>
              <a:rPr lang="en-US" sz="2400" i="1" dirty="0">
                <a:solidFill>
                  <a:schemeClr val="tx1"/>
                </a:solidFill>
              </a:rPr>
              <a:t>“But when His brothers had gone up to the feast, then He Himself also went up, </a:t>
            </a:r>
            <a:r>
              <a:rPr lang="en-US" sz="2400" b="1" i="1" dirty="0">
                <a:solidFill>
                  <a:schemeClr val="tx1"/>
                </a:solidFill>
              </a:rPr>
              <a:t>not publicly, but as if, in secret</a:t>
            </a:r>
            <a:r>
              <a:rPr lang="en-US" sz="2400" i="1" dirty="0">
                <a:solidFill>
                  <a:schemeClr val="tx1"/>
                </a:solidFill>
              </a:rPr>
              <a:t>.”</a:t>
            </a:r>
            <a:r>
              <a:rPr lang="en-US" sz="2400" dirty="0">
                <a:solidFill>
                  <a:schemeClr val="tx1"/>
                </a:solidFill>
              </a:rPr>
              <a:t> (John 7:10)</a:t>
            </a:r>
          </a:p>
          <a:p>
            <a:pPr marL="0" indent="0">
              <a:buNone/>
            </a:pPr>
            <a:r>
              <a:rPr lang="en-US" sz="2400" i="1" dirty="0">
                <a:solidFill>
                  <a:schemeClr val="tx1"/>
                </a:solidFill>
              </a:rPr>
              <a:t>“When the days were approaching for His ascension, </a:t>
            </a:r>
            <a:br>
              <a:rPr lang="en-US" sz="2400" i="1" dirty="0">
                <a:solidFill>
                  <a:schemeClr val="tx1"/>
                </a:solidFill>
              </a:rPr>
            </a:br>
            <a:r>
              <a:rPr lang="en-US" sz="2400" b="1" i="1" dirty="0">
                <a:solidFill>
                  <a:schemeClr val="tx1"/>
                </a:solidFill>
              </a:rPr>
              <a:t>He was determined (set His face) to go to Jerusalem</a:t>
            </a:r>
            <a:r>
              <a:rPr lang="en-US" sz="2400" i="1" dirty="0">
                <a:solidFill>
                  <a:schemeClr val="tx1"/>
                </a:solidFill>
              </a:rPr>
              <a:t>”</a:t>
            </a:r>
            <a:r>
              <a:rPr lang="en-US" sz="2400" dirty="0">
                <a:solidFill>
                  <a:schemeClr val="tx1"/>
                </a:solidFill>
              </a:rPr>
              <a:t> (Luke 9:51; cf. Isaiah 50:7, note verse 4-10; Jeremiah 42:15)</a:t>
            </a:r>
          </a:p>
          <a:p>
            <a:pPr marL="0" indent="0">
              <a:buNone/>
            </a:pPr>
            <a:r>
              <a:rPr lang="en-US" sz="2400" i="1" dirty="0">
                <a:solidFill>
                  <a:schemeClr val="tx1"/>
                </a:solidFill>
              </a:rPr>
              <a:t>“When </a:t>
            </a:r>
            <a:r>
              <a:rPr lang="en-US" sz="2400" b="1" i="1" dirty="0">
                <a:solidFill>
                  <a:schemeClr val="tx1"/>
                </a:solidFill>
              </a:rPr>
              <a:t>the days were approaching </a:t>
            </a:r>
            <a:r>
              <a:rPr lang="en-US" sz="2400" i="1" dirty="0">
                <a:solidFill>
                  <a:schemeClr val="tx1"/>
                </a:solidFill>
              </a:rPr>
              <a:t>for </a:t>
            </a:r>
            <a:r>
              <a:rPr lang="en-US" sz="2400" b="1" i="1" dirty="0">
                <a:solidFill>
                  <a:schemeClr val="tx1"/>
                </a:solidFill>
              </a:rPr>
              <a:t>His ascension </a:t>
            </a:r>
            <a:r>
              <a:rPr lang="en-US" sz="2400" i="1" dirty="0">
                <a:solidFill>
                  <a:schemeClr val="tx1"/>
                </a:solidFill>
              </a:rPr>
              <a:t>…” </a:t>
            </a:r>
            <a:r>
              <a:rPr lang="en-US" sz="2400" dirty="0">
                <a:solidFill>
                  <a:schemeClr val="tx1"/>
                </a:solidFill>
              </a:rPr>
              <a:t>(Mark 16:19; Acts 2:32-33)</a:t>
            </a:r>
          </a:p>
          <a:p>
            <a:r>
              <a:rPr lang="en-US" sz="2400" i="1" dirty="0">
                <a:solidFill>
                  <a:schemeClr val="tx1"/>
                </a:solidFill>
              </a:rPr>
              <a:t>“</a:t>
            </a:r>
            <a:r>
              <a:rPr lang="en-US" sz="2400" b="1" i="1" dirty="0">
                <a:solidFill>
                  <a:schemeClr val="tx1"/>
                </a:solidFill>
              </a:rPr>
              <a:t>Determined</a:t>
            </a:r>
            <a:r>
              <a:rPr lang="en-US" sz="2400" i="1" dirty="0">
                <a:solidFill>
                  <a:schemeClr val="tx1"/>
                </a:solidFill>
              </a:rPr>
              <a:t>”</a:t>
            </a:r>
            <a:r>
              <a:rPr lang="en-US" sz="2400" dirty="0">
                <a:solidFill>
                  <a:schemeClr val="tx1"/>
                </a:solidFill>
              </a:rPr>
              <a:t> or </a:t>
            </a:r>
            <a:r>
              <a:rPr lang="en-US" sz="2400" i="1" dirty="0">
                <a:solidFill>
                  <a:schemeClr val="tx1"/>
                </a:solidFill>
              </a:rPr>
              <a:t>“</a:t>
            </a:r>
            <a:r>
              <a:rPr lang="en-US" sz="2400" b="1" i="1" dirty="0">
                <a:solidFill>
                  <a:schemeClr val="tx1"/>
                </a:solidFill>
              </a:rPr>
              <a:t>set His face</a:t>
            </a:r>
            <a:r>
              <a:rPr lang="en-US" sz="2400" i="1" dirty="0">
                <a:solidFill>
                  <a:schemeClr val="tx1"/>
                </a:solidFill>
              </a:rPr>
              <a:t>” </a:t>
            </a:r>
            <a:r>
              <a:rPr lang="en-US" sz="1200" dirty="0">
                <a:solidFill>
                  <a:schemeClr val="tx1"/>
                </a:solidFill>
              </a:rPr>
              <a:t>(ASV/ESV) </a:t>
            </a:r>
            <a:r>
              <a:rPr lang="en-US" sz="2400" dirty="0">
                <a:solidFill>
                  <a:schemeClr val="tx1"/>
                </a:solidFill>
              </a:rPr>
              <a:t>means “to set fast, i.e., (literally) to turn resolutely in a certain direction.” (Strong)(cf. Acts 11:23; 21:13-14)</a:t>
            </a:r>
          </a:p>
          <a:p>
            <a:r>
              <a:rPr lang="en-US" sz="2400" dirty="0">
                <a:solidFill>
                  <a:schemeClr val="tx1"/>
                </a:solidFill>
              </a:rPr>
              <a:t>Luke 13:33, </a:t>
            </a:r>
            <a:r>
              <a:rPr lang="en-US" sz="2400" i="1" dirty="0">
                <a:solidFill>
                  <a:schemeClr val="tx1"/>
                </a:solidFill>
              </a:rPr>
              <a:t>“… </a:t>
            </a:r>
            <a:r>
              <a:rPr lang="en-US" sz="2400" b="1" i="1" dirty="0">
                <a:solidFill>
                  <a:schemeClr val="tx1"/>
                </a:solidFill>
              </a:rPr>
              <a:t>I must journey on </a:t>
            </a:r>
            <a:r>
              <a:rPr lang="en-US" sz="2400" i="1" dirty="0">
                <a:solidFill>
                  <a:schemeClr val="tx1"/>
                </a:solidFill>
              </a:rPr>
              <a:t>…”</a:t>
            </a:r>
            <a:r>
              <a:rPr lang="en-US" sz="2400" dirty="0">
                <a:solidFill>
                  <a:schemeClr val="tx1"/>
                </a:solidFill>
              </a:rPr>
              <a:t> (to Jerusalem.)</a:t>
            </a:r>
          </a:p>
          <a:p>
            <a:r>
              <a:rPr lang="en-US" sz="2400" i="1" dirty="0">
                <a:solidFill>
                  <a:schemeClr val="tx1"/>
                </a:solidFill>
              </a:rPr>
              <a:t>“</a:t>
            </a:r>
            <a:r>
              <a:rPr lang="en-US" sz="2400" b="1" i="1" dirty="0">
                <a:solidFill>
                  <a:schemeClr val="tx1"/>
                </a:solidFill>
              </a:rPr>
              <a:t>Going as it has been determined</a:t>
            </a:r>
            <a:r>
              <a:rPr lang="en-US" sz="2400" i="1" dirty="0">
                <a:solidFill>
                  <a:schemeClr val="tx1"/>
                </a:solidFill>
              </a:rPr>
              <a:t>.”</a:t>
            </a:r>
            <a:r>
              <a:rPr lang="en-US" sz="2400" dirty="0">
                <a:solidFill>
                  <a:schemeClr val="tx1"/>
                </a:solidFill>
              </a:rPr>
              <a:t> (Luke 22:22)</a:t>
            </a:r>
          </a:p>
        </p:txBody>
      </p:sp>
    </p:spTree>
    <p:extLst>
      <p:ext uri="{BB962C8B-B14F-4D97-AF65-F5344CB8AC3E}">
        <p14:creationId xmlns:p14="http://schemas.microsoft.com/office/powerpoint/2010/main" val="392233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7704"/>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820277"/>
          </a:xfrm>
        </p:spPr>
        <p:txBody>
          <a:bodyPr>
            <a:spAutoFit/>
          </a:bodyPr>
          <a:lstStyle/>
          <a:p>
            <a:pPr marL="0" indent="0">
              <a:buNone/>
            </a:pPr>
            <a:r>
              <a:rPr lang="en-US" sz="2400" i="1" dirty="0">
                <a:solidFill>
                  <a:schemeClr val="tx1"/>
                </a:solidFill>
              </a:rPr>
              <a:t>“… </a:t>
            </a:r>
            <a:r>
              <a:rPr lang="en-US" sz="2400" b="1" i="1" dirty="0">
                <a:solidFill>
                  <a:schemeClr val="tx1"/>
                </a:solidFill>
              </a:rPr>
              <a:t>He sent messengers on ahead of Him</a:t>
            </a:r>
            <a:r>
              <a:rPr lang="en-US" sz="2400" i="1" dirty="0">
                <a:solidFill>
                  <a:schemeClr val="tx1"/>
                </a:solidFill>
              </a:rPr>
              <a:t>, and they went and entered a village of the Samaritans </a:t>
            </a:r>
            <a:r>
              <a:rPr lang="en-US" sz="2400" b="1" i="1" dirty="0">
                <a:solidFill>
                  <a:schemeClr val="tx1"/>
                </a:solidFill>
              </a:rPr>
              <a:t>to make arrangements for Him</a:t>
            </a:r>
            <a:r>
              <a:rPr lang="en-US" sz="2400" i="1" dirty="0">
                <a:solidFill>
                  <a:schemeClr val="tx1"/>
                </a:solidFill>
              </a:rPr>
              <a:t>.”</a:t>
            </a:r>
            <a:r>
              <a:rPr lang="en-US" sz="2400" dirty="0">
                <a:solidFill>
                  <a:schemeClr val="tx1"/>
                </a:solidFill>
              </a:rPr>
              <a:t> (Luke 9:51-52)</a:t>
            </a:r>
          </a:p>
          <a:p>
            <a:pPr marL="0" indent="0">
              <a:buNone/>
            </a:pPr>
            <a:r>
              <a:rPr lang="en-US" sz="2400" dirty="0">
                <a:solidFill>
                  <a:schemeClr val="tx1"/>
                </a:solidFill>
              </a:rPr>
              <a:t>The most direct route to Jerusalem from Galilee would take Jesus and His company through Samaria.</a:t>
            </a:r>
          </a:p>
          <a:p>
            <a:pPr marL="0" indent="0">
              <a:buNone/>
            </a:pPr>
            <a:r>
              <a:rPr lang="en-US" sz="2400" dirty="0">
                <a:solidFill>
                  <a:schemeClr val="tx1"/>
                </a:solidFill>
              </a:rPr>
              <a:t>Remember when Jesus left Judea for Galilee and passed through Samaria (John 4:3-42) where </a:t>
            </a:r>
            <a:r>
              <a:rPr lang="en-US" sz="2400" i="1" dirty="0">
                <a:solidFill>
                  <a:schemeClr val="tx1"/>
                </a:solidFill>
              </a:rPr>
              <a:t>“many of the Samaritans believed in Him”</a:t>
            </a:r>
            <a:r>
              <a:rPr lang="en-US" sz="2400" dirty="0">
                <a:solidFill>
                  <a:schemeClr val="tx1"/>
                </a:solidFill>
              </a:rPr>
              <a:t> in the city of Sychar and knew that </a:t>
            </a:r>
            <a:r>
              <a:rPr lang="en-US" sz="2400" i="1" dirty="0">
                <a:solidFill>
                  <a:schemeClr val="tx1"/>
                </a:solidFill>
              </a:rPr>
              <a:t>“this One is indeed the Savior of the world.”</a:t>
            </a:r>
            <a:r>
              <a:rPr lang="en-US" sz="2400" dirty="0">
                <a:solidFill>
                  <a:schemeClr val="tx1"/>
                </a:solidFill>
              </a:rPr>
              <a:t> (verses 39, 42)</a:t>
            </a:r>
          </a:p>
        </p:txBody>
      </p:sp>
    </p:spTree>
    <p:extLst>
      <p:ext uri="{BB962C8B-B14F-4D97-AF65-F5344CB8AC3E}">
        <p14:creationId xmlns:p14="http://schemas.microsoft.com/office/powerpoint/2010/main" val="2571509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294968"/>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4295663"/>
          </a:xfrm>
        </p:spPr>
        <p:txBody>
          <a:bodyPr>
            <a:spAutoFit/>
          </a:bodyPr>
          <a:lstStyle/>
          <a:p>
            <a:pPr marL="0" indent="0">
              <a:buNone/>
            </a:pPr>
            <a:r>
              <a:rPr lang="en-US" sz="2400" i="1" dirty="0">
                <a:solidFill>
                  <a:schemeClr val="tx1"/>
                </a:solidFill>
              </a:rPr>
              <a:t>“But </a:t>
            </a:r>
            <a:r>
              <a:rPr lang="en-US" sz="2400" b="1" i="1" dirty="0">
                <a:solidFill>
                  <a:schemeClr val="tx1"/>
                </a:solidFill>
              </a:rPr>
              <a:t>they did not receive Him</a:t>
            </a:r>
            <a:r>
              <a:rPr lang="en-US" sz="2400" i="1" dirty="0">
                <a:solidFill>
                  <a:schemeClr val="tx1"/>
                </a:solidFill>
              </a:rPr>
              <a:t>, </a:t>
            </a:r>
            <a:r>
              <a:rPr lang="en-US" sz="2400" b="1" i="1" dirty="0">
                <a:solidFill>
                  <a:schemeClr val="tx1"/>
                </a:solidFill>
              </a:rPr>
              <a:t>because He was traveling toward Jerusalem</a:t>
            </a:r>
            <a:r>
              <a:rPr lang="en-US" sz="2400" i="1" dirty="0">
                <a:solidFill>
                  <a:schemeClr val="tx1"/>
                </a:solidFill>
              </a:rPr>
              <a:t>.” </a:t>
            </a:r>
            <a:r>
              <a:rPr lang="en-US" sz="2400" dirty="0">
                <a:solidFill>
                  <a:schemeClr val="tx1"/>
                </a:solidFill>
              </a:rPr>
              <a:t>(Luke 9:51)</a:t>
            </a:r>
          </a:p>
          <a:p>
            <a:pPr marL="0" indent="0">
              <a:buNone/>
            </a:pPr>
            <a:r>
              <a:rPr lang="en-US" sz="2400" dirty="0">
                <a:solidFill>
                  <a:schemeClr val="tx1"/>
                </a:solidFill>
              </a:rPr>
              <a:t>Others besides the Samaritan woman of John 4:9 would have had the same attitude of being disinclined to practice hospitality because the </a:t>
            </a:r>
            <a:r>
              <a:rPr lang="en-US" sz="2400" i="1" dirty="0">
                <a:solidFill>
                  <a:schemeClr val="tx1"/>
                </a:solidFill>
              </a:rPr>
              <a:t>“</a:t>
            </a:r>
            <a:r>
              <a:rPr lang="en-US" sz="2400" b="1" i="1" dirty="0">
                <a:solidFill>
                  <a:schemeClr val="tx1"/>
                </a:solidFill>
              </a:rPr>
              <a:t>Jews have no dealings with Samaritans</a:t>
            </a:r>
            <a:r>
              <a:rPr lang="en-US" sz="2400" i="1" dirty="0">
                <a:solidFill>
                  <a:schemeClr val="tx1"/>
                </a:solidFill>
              </a:rPr>
              <a:t>.”</a:t>
            </a:r>
          </a:p>
          <a:p>
            <a:r>
              <a:rPr lang="en-US" sz="2400" dirty="0">
                <a:solidFill>
                  <a:schemeClr val="tx1"/>
                </a:solidFill>
              </a:rPr>
              <a:t>Especially when the purpose of passing through Samaria was to reject their place of worship to go to Jerusalem to worship.</a:t>
            </a:r>
          </a:p>
          <a:p>
            <a:r>
              <a:rPr lang="en-US" sz="2400" dirty="0">
                <a:solidFill>
                  <a:schemeClr val="tx1"/>
                </a:solidFill>
              </a:rPr>
              <a:t>Interesting that the account of the good Samaritan (Luke 10:30-37) follows on the heels of this.</a:t>
            </a:r>
          </a:p>
        </p:txBody>
      </p:sp>
    </p:spTree>
    <p:extLst>
      <p:ext uri="{BB962C8B-B14F-4D97-AF65-F5344CB8AC3E}">
        <p14:creationId xmlns:p14="http://schemas.microsoft.com/office/powerpoint/2010/main" val="118859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254224"/>
          </a:xfrm>
        </p:spPr>
        <p:txBody>
          <a:bodyPr>
            <a:spAutoFit/>
          </a:bodyPr>
          <a:lstStyle/>
          <a:p>
            <a:pPr marL="0" indent="0">
              <a:buNone/>
            </a:pPr>
            <a:r>
              <a:rPr lang="en-US" sz="2400" dirty="0">
                <a:solidFill>
                  <a:schemeClr val="tx1"/>
                </a:solidFill>
              </a:rPr>
              <a:t>The reaction of James and John to the Samaritans:</a:t>
            </a:r>
          </a:p>
          <a:p>
            <a:pPr marL="0" indent="0">
              <a:buNone/>
            </a:pPr>
            <a:r>
              <a:rPr lang="en-US" sz="2400" i="1" dirty="0">
                <a:solidFill>
                  <a:schemeClr val="tx1"/>
                </a:solidFill>
              </a:rPr>
              <a:t>“When His disciples </a:t>
            </a:r>
            <a:r>
              <a:rPr lang="en-US" sz="2400" b="1" i="1" dirty="0">
                <a:solidFill>
                  <a:schemeClr val="tx1"/>
                </a:solidFill>
              </a:rPr>
              <a:t>James and John </a:t>
            </a:r>
            <a:r>
              <a:rPr lang="en-US" sz="2400" i="1" dirty="0">
                <a:solidFill>
                  <a:schemeClr val="tx1"/>
                </a:solidFill>
              </a:rPr>
              <a:t>saw this, they said, ‘Lord, </a:t>
            </a:r>
            <a:r>
              <a:rPr lang="en-US" sz="2400" b="1" i="1" dirty="0">
                <a:solidFill>
                  <a:schemeClr val="tx1"/>
                </a:solidFill>
              </a:rPr>
              <a:t>do You want us to command fire to come down from heaven and consume them</a:t>
            </a:r>
            <a:r>
              <a:rPr lang="en-US" sz="2400" i="1" dirty="0">
                <a:solidFill>
                  <a:schemeClr val="tx1"/>
                </a:solidFill>
              </a:rPr>
              <a:t>?’” </a:t>
            </a:r>
            <a:r>
              <a:rPr lang="en-US" sz="2400" dirty="0">
                <a:solidFill>
                  <a:schemeClr val="tx1"/>
                </a:solidFill>
              </a:rPr>
              <a:t>(Luke 9:54;</a:t>
            </a:r>
            <a:br>
              <a:rPr lang="en-US" sz="2400" dirty="0">
                <a:solidFill>
                  <a:schemeClr val="tx1"/>
                </a:solidFill>
              </a:rPr>
            </a:br>
            <a:r>
              <a:rPr lang="en-US" sz="2400" dirty="0">
                <a:solidFill>
                  <a:schemeClr val="tx1"/>
                </a:solidFill>
              </a:rPr>
              <a:t>cf. 2 Kings 1:9-16)</a:t>
            </a:r>
          </a:p>
          <a:p>
            <a:pPr marL="0" indent="0">
              <a:buNone/>
            </a:pPr>
            <a:r>
              <a:rPr lang="en-US" sz="2400" dirty="0">
                <a:solidFill>
                  <a:schemeClr val="tx1"/>
                </a:solidFill>
              </a:rPr>
              <a:t>How would you describe James’ and John’s reaction?</a:t>
            </a:r>
          </a:p>
          <a:p>
            <a:pPr marL="0" indent="0">
              <a:buNone/>
            </a:pPr>
            <a:r>
              <a:rPr lang="en-US" sz="2400" dirty="0">
                <a:solidFill>
                  <a:schemeClr val="tx1"/>
                </a:solidFill>
              </a:rPr>
              <a:t>What would be the ultimate outcome of the Samaritans if their request was granted?</a:t>
            </a:r>
          </a:p>
        </p:txBody>
      </p:sp>
    </p:spTree>
    <p:extLst>
      <p:ext uri="{BB962C8B-B14F-4D97-AF65-F5344CB8AC3E}">
        <p14:creationId xmlns:p14="http://schemas.microsoft.com/office/powerpoint/2010/main" val="246663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1778" y="1656734"/>
            <a:ext cx="7854743" cy="5118196"/>
          </a:xfrm>
        </p:spPr>
        <p:txBody>
          <a:bodyPr>
            <a:spAutoFit/>
          </a:bodyPr>
          <a:lstStyle/>
          <a:p>
            <a:pPr marL="0" indent="0">
              <a:buNone/>
            </a:pPr>
            <a:r>
              <a:rPr lang="en-US" sz="2400" i="1" dirty="0">
                <a:solidFill>
                  <a:schemeClr val="tx1"/>
                </a:solidFill>
              </a:rPr>
              <a:t>“But </a:t>
            </a:r>
            <a:r>
              <a:rPr lang="en-US" sz="2400" b="1" i="1" dirty="0">
                <a:solidFill>
                  <a:schemeClr val="tx1"/>
                </a:solidFill>
              </a:rPr>
              <a:t>He</a:t>
            </a:r>
            <a:r>
              <a:rPr lang="en-US" sz="2400" i="1" dirty="0">
                <a:solidFill>
                  <a:schemeClr val="tx1"/>
                </a:solidFill>
              </a:rPr>
              <a:t> turned and </a:t>
            </a:r>
            <a:r>
              <a:rPr lang="en-US" sz="2400" b="1" i="1" dirty="0">
                <a:solidFill>
                  <a:schemeClr val="tx1"/>
                </a:solidFill>
              </a:rPr>
              <a:t>rebuked them</a:t>
            </a:r>
            <a:r>
              <a:rPr lang="en-US" sz="2400" i="1" dirty="0">
                <a:solidFill>
                  <a:schemeClr val="tx1"/>
                </a:solidFill>
              </a:rPr>
              <a:t>, [and said, ‘</a:t>
            </a:r>
            <a:r>
              <a:rPr lang="en-US" sz="2400" b="1" i="1" dirty="0">
                <a:solidFill>
                  <a:schemeClr val="tx1"/>
                </a:solidFill>
              </a:rPr>
              <a:t>You do not know what kind of spirit you are of</a:t>
            </a:r>
            <a:r>
              <a:rPr lang="en-US" sz="2400" i="1" dirty="0">
                <a:solidFill>
                  <a:schemeClr val="tx1"/>
                </a:solidFill>
              </a:rPr>
              <a:t>; for </a:t>
            </a:r>
            <a:r>
              <a:rPr lang="en-US" sz="2400" b="1" i="1" dirty="0">
                <a:solidFill>
                  <a:schemeClr val="tx1"/>
                </a:solidFill>
              </a:rPr>
              <a:t>the Son of Man did not come to destroy men’s lives, but to save them</a:t>
            </a:r>
            <a:r>
              <a:rPr lang="en-US" sz="2400" i="1" dirty="0">
                <a:solidFill>
                  <a:schemeClr val="tx1"/>
                </a:solidFill>
              </a:rPr>
              <a:t>.’] And they went on to another village.”</a:t>
            </a:r>
            <a:br>
              <a:rPr lang="en-US" sz="2400" i="1" dirty="0">
                <a:solidFill>
                  <a:schemeClr val="tx1"/>
                </a:solidFill>
              </a:rPr>
            </a:br>
            <a:r>
              <a:rPr lang="en-US" sz="2400" dirty="0">
                <a:solidFill>
                  <a:schemeClr val="tx1"/>
                </a:solidFill>
              </a:rPr>
              <a:t>(Luke 9:55-56)</a:t>
            </a:r>
          </a:p>
          <a:p>
            <a:pPr marL="0" indent="0">
              <a:buNone/>
            </a:pPr>
            <a:r>
              <a:rPr lang="en-US" sz="2400" dirty="0">
                <a:solidFill>
                  <a:schemeClr val="tx1"/>
                </a:solidFill>
              </a:rPr>
              <a:t>James and John had displayed </a:t>
            </a:r>
            <a:r>
              <a:rPr lang="en-US" sz="2400" i="1" dirty="0">
                <a:solidFill>
                  <a:schemeClr val="tx1"/>
                </a:solidFill>
              </a:rPr>
              <a:t>“</a:t>
            </a:r>
            <a:r>
              <a:rPr lang="en-US" sz="2400" b="1" i="1" dirty="0">
                <a:solidFill>
                  <a:schemeClr val="tx1"/>
                </a:solidFill>
              </a:rPr>
              <a:t>the spirit of the world</a:t>
            </a:r>
            <a:r>
              <a:rPr lang="en-US" sz="2400" i="1" dirty="0">
                <a:solidFill>
                  <a:schemeClr val="tx1"/>
                </a:solidFill>
              </a:rPr>
              <a:t>”</a:t>
            </a:r>
            <a:r>
              <a:rPr lang="en-US" sz="2400" dirty="0">
                <a:solidFill>
                  <a:schemeClr val="tx1"/>
                </a:solidFill>
              </a:rPr>
              <a:t> rather than </a:t>
            </a:r>
            <a:r>
              <a:rPr lang="en-US" sz="2400" i="1" dirty="0">
                <a:solidFill>
                  <a:schemeClr val="tx1"/>
                </a:solidFill>
              </a:rPr>
              <a:t>“</a:t>
            </a:r>
            <a:r>
              <a:rPr lang="en-US" sz="2400" b="1" i="1" dirty="0">
                <a:solidFill>
                  <a:schemeClr val="tx1"/>
                </a:solidFill>
              </a:rPr>
              <a:t>the Spirit who is from God</a:t>
            </a:r>
            <a:r>
              <a:rPr lang="en-US" sz="2400" i="1" dirty="0">
                <a:solidFill>
                  <a:schemeClr val="tx1"/>
                </a:solidFill>
              </a:rPr>
              <a:t>.”</a:t>
            </a:r>
            <a:r>
              <a:rPr lang="en-US" sz="2400" dirty="0">
                <a:solidFill>
                  <a:schemeClr val="tx1"/>
                </a:solidFill>
              </a:rPr>
              <a:t> </a:t>
            </a:r>
            <a:br>
              <a:rPr lang="en-US" sz="2400" dirty="0">
                <a:solidFill>
                  <a:schemeClr val="tx1"/>
                </a:solidFill>
              </a:rPr>
            </a:br>
            <a:r>
              <a:rPr lang="en-US" sz="2400" dirty="0">
                <a:solidFill>
                  <a:schemeClr val="tx1"/>
                </a:solidFill>
              </a:rPr>
              <a:t>(1 Corinthians 2:12; cf. Ephesians 2:2; Romans 8:5-8)</a:t>
            </a:r>
          </a:p>
          <a:p>
            <a:pPr marL="0" indent="0">
              <a:buNone/>
            </a:pPr>
            <a:r>
              <a:rPr lang="en-US" sz="2400" dirty="0">
                <a:solidFill>
                  <a:schemeClr val="tx1"/>
                </a:solidFill>
              </a:rPr>
              <a:t>We must be led by the </a:t>
            </a:r>
            <a:r>
              <a:rPr lang="en-US" sz="2400" i="1" dirty="0">
                <a:solidFill>
                  <a:schemeClr val="tx1"/>
                </a:solidFill>
              </a:rPr>
              <a:t>“</a:t>
            </a:r>
            <a:r>
              <a:rPr lang="en-US" sz="2400" b="1" i="1" dirty="0">
                <a:solidFill>
                  <a:schemeClr val="tx1"/>
                </a:solidFill>
              </a:rPr>
              <a:t>Spirit of Christ</a:t>
            </a:r>
            <a:r>
              <a:rPr lang="en-US" sz="2400" i="1" dirty="0">
                <a:solidFill>
                  <a:schemeClr val="tx1"/>
                </a:solidFill>
              </a:rPr>
              <a:t>”</a:t>
            </a:r>
            <a:r>
              <a:rPr lang="en-US" sz="2400" dirty="0">
                <a:solidFill>
                  <a:schemeClr val="tx1"/>
                </a:solidFill>
              </a:rPr>
              <a:t> (Romans 8:9) and not the flesh as James and John were.</a:t>
            </a:r>
          </a:p>
          <a:p>
            <a:pPr marL="0" indent="0">
              <a:buNone/>
            </a:pPr>
            <a:r>
              <a:rPr lang="en-US" sz="2400" dirty="0">
                <a:solidFill>
                  <a:schemeClr val="tx1"/>
                </a:solidFill>
              </a:rPr>
              <a:t>Jesus’ purpose wasn’t to </a:t>
            </a:r>
            <a:r>
              <a:rPr lang="en-US" sz="2400" i="1" dirty="0">
                <a:solidFill>
                  <a:schemeClr val="tx1"/>
                </a:solidFill>
              </a:rPr>
              <a:t>“</a:t>
            </a:r>
            <a:r>
              <a:rPr lang="en-US" sz="2400" b="1" i="1" dirty="0">
                <a:solidFill>
                  <a:schemeClr val="tx1"/>
                </a:solidFill>
              </a:rPr>
              <a:t>destroy</a:t>
            </a:r>
            <a:r>
              <a:rPr lang="en-US" sz="2400" i="1" dirty="0">
                <a:solidFill>
                  <a:schemeClr val="tx1"/>
                </a:solidFill>
              </a:rPr>
              <a:t>”</a:t>
            </a:r>
            <a:r>
              <a:rPr lang="en-US" sz="2400" dirty="0">
                <a:solidFill>
                  <a:schemeClr val="tx1"/>
                </a:solidFill>
              </a:rPr>
              <a:t> but to </a:t>
            </a:r>
            <a:r>
              <a:rPr lang="en-US" sz="2400" i="1" dirty="0">
                <a:solidFill>
                  <a:schemeClr val="tx1"/>
                </a:solidFill>
              </a:rPr>
              <a:t>“</a:t>
            </a:r>
            <a:r>
              <a:rPr lang="en-US" sz="2400" b="1" i="1" dirty="0">
                <a:solidFill>
                  <a:schemeClr val="tx1"/>
                </a:solidFill>
              </a:rPr>
              <a:t>save</a:t>
            </a:r>
            <a:r>
              <a:rPr lang="en-US" sz="2400" i="1" dirty="0">
                <a:solidFill>
                  <a:schemeClr val="tx1"/>
                </a:solidFill>
              </a:rPr>
              <a:t>.”</a:t>
            </a:r>
            <a:br>
              <a:rPr lang="en-US" sz="2400" dirty="0">
                <a:solidFill>
                  <a:schemeClr val="tx1"/>
                </a:solidFill>
              </a:rPr>
            </a:br>
            <a:r>
              <a:rPr lang="en-US" sz="2400" dirty="0">
                <a:solidFill>
                  <a:schemeClr val="tx1"/>
                </a:solidFill>
              </a:rPr>
              <a:t>(John 3:17; 12:47; Luke 19:10)</a:t>
            </a:r>
          </a:p>
          <a:p>
            <a:pPr marL="0" indent="0">
              <a:buNone/>
            </a:pPr>
            <a:r>
              <a:rPr lang="en-US" sz="2400" dirty="0">
                <a:solidFill>
                  <a:schemeClr val="tx1"/>
                </a:solidFill>
              </a:rPr>
              <a:t>What is our duty? (Romans 12:14-21)</a:t>
            </a:r>
          </a:p>
        </p:txBody>
      </p:sp>
    </p:spTree>
    <p:extLst>
      <p:ext uri="{BB962C8B-B14F-4D97-AF65-F5344CB8AC3E}">
        <p14:creationId xmlns:p14="http://schemas.microsoft.com/office/powerpoint/2010/main" val="4185600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57742"/>
            <a:ext cx="7854743" cy="5162550"/>
          </a:xfrm>
        </p:spPr>
        <p:txBody>
          <a:bodyPr>
            <a:spAutoFit/>
          </a:bodyPr>
          <a:lstStyle/>
          <a:p>
            <a:pPr marL="0" indent="0">
              <a:buNone/>
            </a:pPr>
            <a:r>
              <a:rPr lang="en-US" sz="2800" i="1" dirty="0">
                <a:solidFill>
                  <a:schemeClr val="tx1"/>
                </a:solidFill>
              </a:rPr>
              <a:t>“As they were going along the road, someone said to Him, ‘</a:t>
            </a:r>
            <a:r>
              <a:rPr lang="en-US" sz="2800" b="1" i="1" dirty="0">
                <a:solidFill>
                  <a:schemeClr val="tx1"/>
                </a:solidFill>
              </a:rPr>
              <a:t>I will follow You wherever You go</a:t>
            </a:r>
            <a:r>
              <a:rPr lang="en-US" sz="2800" i="1" dirty="0">
                <a:solidFill>
                  <a:schemeClr val="tx1"/>
                </a:solidFill>
              </a:rPr>
              <a:t>.’” </a:t>
            </a:r>
            <a:r>
              <a:rPr lang="en-US" sz="2800" dirty="0">
                <a:solidFill>
                  <a:schemeClr val="tx1"/>
                </a:solidFill>
              </a:rPr>
              <a:t>(Luke 9:57)</a:t>
            </a:r>
          </a:p>
          <a:p>
            <a:r>
              <a:rPr lang="en-US" sz="2800" dirty="0">
                <a:solidFill>
                  <a:schemeClr val="tx1"/>
                </a:solidFill>
              </a:rPr>
              <a:t>Note that this </a:t>
            </a:r>
            <a:r>
              <a:rPr lang="en-US" sz="2800" i="1" dirty="0">
                <a:solidFill>
                  <a:schemeClr val="tx1"/>
                </a:solidFill>
              </a:rPr>
              <a:t>“someone”</a:t>
            </a:r>
            <a:r>
              <a:rPr lang="en-US" sz="2800" dirty="0">
                <a:solidFill>
                  <a:schemeClr val="tx1"/>
                </a:solidFill>
              </a:rPr>
              <a:t> was a scribe. (Matthew 8:19)</a:t>
            </a:r>
          </a:p>
          <a:p>
            <a:r>
              <a:rPr lang="en-US" sz="2800" dirty="0">
                <a:solidFill>
                  <a:schemeClr val="tx1"/>
                </a:solidFill>
              </a:rPr>
              <a:t>Why did some </a:t>
            </a:r>
            <a:r>
              <a:rPr lang="en-US" sz="2800" i="1" dirty="0">
                <a:solidFill>
                  <a:schemeClr val="tx1"/>
                </a:solidFill>
              </a:rPr>
              <a:t>“follow”</a:t>
            </a:r>
            <a:r>
              <a:rPr lang="en-US" sz="2800" dirty="0">
                <a:solidFill>
                  <a:schemeClr val="tx1"/>
                </a:solidFill>
              </a:rPr>
              <a:t> Jesus? (John 6:26)</a:t>
            </a:r>
          </a:p>
          <a:p>
            <a:pPr marL="0" indent="0">
              <a:buNone/>
            </a:pPr>
            <a:r>
              <a:rPr lang="en-US" sz="2800" dirty="0">
                <a:solidFill>
                  <a:schemeClr val="tx1"/>
                </a:solidFill>
              </a:rPr>
              <a:t>Jesus is addressing </a:t>
            </a:r>
            <a:r>
              <a:rPr lang="en-US" sz="2800" b="1" dirty="0">
                <a:solidFill>
                  <a:schemeClr val="tx1"/>
                </a:solidFill>
              </a:rPr>
              <a:t>commitment</a:t>
            </a:r>
            <a:r>
              <a:rPr lang="en-US" sz="2800" dirty="0">
                <a:solidFill>
                  <a:schemeClr val="tx1"/>
                </a:solidFill>
              </a:rPr>
              <a:t>. Notice the last verse of this context:</a:t>
            </a:r>
          </a:p>
          <a:p>
            <a:r>
              <a:rPr lang="en-US" sz="2800" i="1" dirty="0">
                <a:solidFill>
                  <a:schemeClr val="tx1"/>
                </a:solidFill>
              </a:rPr>
              <a:t>“No one, after </a:t>
            </a:r>
            <a:r>
              <a:rPr lang="en-US" sz="2800" b="1" i="1" dirty="0">
                <a:solidFill>
                  <a:schemeClr val="tx1"/>
                </a:solidFill>
              </a:rPr>
              <a:t>putting his hand to the plow </a:t>
            </a:r>
            <a:r>
              <a:rPr lang="en-US" sz="2800" i="1" dirty="0">
                <a:solidFill>
                  <a:schemeClr val="tx1"/>
                </a:solidFill>
              </a:rPr>
              <a:t>and looking back, is fit for the kingdom of God.”</a:t>
            </a:r>
            <a:r>
              <a:rPr lang="en-US" sz="2800" dirty="0">
                <a:solidFill>
                  <a:schemeClr val="tx1"/>
                </a:solidFill>
              </a:rPr>
              <a:t> (Luke 9:62)</a:t>
            </a:r>
          </a:p>
        </p:txBody>
      </p:sp>
    </p:spTree>
    <p:extLst>
      <p:ext uri="{BB962C8B-B14F-4D97-AF65-F5344CB8AC3E}">
        <p14:creationId xmlns:p14="http://schemas.microsoft.com/office/powerpoint/2010/main" val="3176175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56762"/>
            <a:ext cx="7979434" cy="5162550"/>
          </a:xfrm>
        </p:spPr>
        <p:txBody>
          <a:bodyPr>
            <a:spAutoFit/>
          </a:bodyPr>
          <a:lstStyle/>
          <a:p>
            <a:pPr marL="0" indent="0">
              <a:buNone/>
            </a:pPr>
            <a:r>
              <a:rPr lang="en-US" sz="2400" i="1" dirty="0">
                <a:solidFill>
                  <a:schemeClr val="tx1"/>
                </a:solidFill>
              </a:rPr>
              <a:t>“As they were going along the road, someone said to Him, ‘</a:t>
            </a:r>
            <a:r>
              <a:rPr lang="en-US" sz="2400" b="1" i="1" dirty="0">
                <a:solidFill>
                  <a:schemeClr val="tx1"/>
                </a:solidFill>
              </a:rPr>
              <a:t>I will follow You wherever You go</a:t>
            </a:r>
            <a:r>
              <a:rPr lang="en-US" sz="2400" i="1" dirty="0">
                <a:solidFill>
                  <a:schemeClr val="tx1"/>
                </a:solidFill>
              </a:rPr>
              <a:t>.’” </a:t>
            </a:r>
            <a:r>
              <a:rPr lang="en-US" sz="2400" dirty="0">
                <a:solidFill>
                  <a:schemeClr val="tx1"/>
                </a:solidFill>
              </a:rPr>
              <a:t>(Luke 9:57)</a:t>
            </a:r>
          </a:p>
          <a:p>
            <a:pPr marL="0" indent="0">
              <a:buNone/>
            </a:pPr>
            <a:r>
              <a:rPr lang="en-US" sz="2400" dirty="0">
                <a:solidFill>
                  <a:schemeClr val="tx1"/>
                </a:solidFill>
              </a:rPr>
              <a:t>Jesus, knowing his heart, knew he wasn’t thinking about the cost of following Him and said in reply:</a:t>
            </a:r>
          </a:p>
          <a:p>
            <a:pPr marL="0" indent="0">
              <a:buNone/>
            </a:pPr>
            <a:r>
              <a:rPr lang="en-US" sz="2400" i="1" dirty="0">
                <a:solidFill>
                  <a:schemeClr val="tx1"/>
                </a:solidFill>
              </a:rPr>
              <a:t>“The foxes have holes and the birds of the air have nests, but the Son of Man has nowhere to lay His head.”</a:t>
            </a:r>
            <a:r>
              <a:rPr lang="en-US" sz="2400" dirty="0">
                <a:solidFill>
                  <a:schemeClr val="tx1"/>
                </a:solidFill>
              </a:rPr>
              <a:t> </a:t>
            </a:r>
            <a:br>
              <a:rPr lang="en-US" sz="2400" dirty="0">
                <a:solidFill>
                  <a:schemeClr val="tx1"/>
                </a:solidFill>
              </a:rPr>
            </a:br>
            <a:r>
              <a:rPr lang="en-US" sz="2400" dirty="0">
                <a:solidFill>
                  <a:schemeClr val="tx1"/>
                </a:solidFill>
              </a:rPr>
              <a:t>(Luke 9:58)</a:t>
            </a:r>
          </a:p>
          <a:p>
            <a:r>
              <a:rPr lang="en-US" sz="2400" dirty="0">
                <a:solidFill>
                  <a:schemeClr val="tx1"/>
                </a:solidFill>
              </a:rPr>
              <a:t>Following Jesus means sacrifice. (2 Samuel 24:24)</a:t>
            </a:r>
          </a:p>
          <a:p>
            <a:r>
              <a:rPr lang="en-US" sz="2400" dirty="0">
                <a:solidFill>
                  <a:schemeClr val="tx1"/>
                </a:solidFill>
              </a:rPr>
              <a:t>Following Jesus means contentment. (Philippians 4:11)</a:t>
            </a:r>
          </a:p>
          <a:p>
            <a:r>
              <a:rPr lang="en-US" sz="2400" dirty="0">
                <a:solidFill>
                  <a:schemeClr val="tx1"/>
                </a:solidFill>
              </a:rPr>
              <a:t>A mindset of </a:t>
            </a:r>
            <a:r>
              <a:rPr lang="en-US" sz="2400" i="1" dirty="0">
                <a:solidFill>
                  <a:schemeClr val="tx1"/>
                </a:solidFill>
              </a:rPr>
              <a:t>“sojourners and pilgrims” </a:t>
            </a:r>
            <a:r>
              <a:rPr lang="en-US" sz="2400" dirty="0">
                <a:solidFill>
                  <a:schemeClr val="tx1"/>
                </a:solidFill>
              </a:rPr>
              <a:t>(1 Peter 2:11</a:t>
            </a:r>
            <a:r>
              <a:rPr lang="en-US" sz="1200" dirty="0">
                <a:solidFill>
                  <a:schemeClr val="tx1"/>
                </a:solidFill>
              </a:rPr>
              <a:t> ASV</a:t>
            </a:r>
            <a:r>
              <a:rPr lang="en-US" sz="2400" dirty="0">
                <a:solidFill>
                  <a:schemeClr val="tx1"/>
                </a:solidFill>
              </a:rPr>
              <a:t>)</a:t>
            </a:r>
          </a:p>
          <a:p>
            <a:pPr marL="0" indent="0">
              <a:buNone/>
            </a:pPr>
            <a:r>
              <a:rPr lang="en-US" sz="2400" dirty="0">
                <a:solidFill>
                  <a:schemeClr val="tx1"/>
                </a:solidFill>
              </a:rPr>
              <a:t>The Lord asks each of us to </a:t>
            </a:r>
            <a:r>
              <a:rPr lang="en-US" sz="2400" i="1" dirty="0">
                <a:solidFill>
                  <a:schemeClr val="tx1"/>
                </a:solidFill>
              </a:rPr>
              <a:t>“</a:t>
            </a:r>
            <a:r>
              <a:rPr lang="en-US" sz="2400" b="1" i="1" dirty="0">
                <a:solidFill>
                  <a:schemeClr val="tx1"/>
                </a:solidFill>
              </a:rPr>
              <a:t>calculate the cost</a:t>
            </a:r>
            <a:r>
              <a:rPr lang="en-US" sz="2400" i="1" dirty="0">
                <a:solidFill>
                  <a:schemeClr val="tx1"/>
                </a:solidFill>
              </a:rPr>
              <a:t>.”</a:t>
            </a:r>
            <a:br>
              <a:rPr lang="en-US" sz="2400" dirty="0">
                <a:solidFill>
                  <a:schemeClr val="tx1"/>
                </a:solidFill>
              </a:rPr>
            </a:br>
            <a:r>
              <a:rPr lang="en-US" sz="2400" dirty="0">
                <a:solidFill>
                  <a:schemeClr val="tx1"/>
                </a:solidFill>
              </a:rPr>
              <a:t>(Luke 14:25ff)</a:t>
            </a:r>
          </a:p>
        </p:txBody>
      </p:sp>
    </p:spTree>
    <p:extLst>
      <p:ext uri="{BB962C8B-B14F-4D97-AF65-F5344CB8AC3E}">
        <p14:creationId xmlns:p14="http://schemas.microsoft.com/office/powerpoint/2010/main" val="3321324611"/>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3133</TotalTime>
  <Words>2339</Words>
  <Application>Microsoft Office PowerPoint</Application>
  <PresentationFormat>On-screen Show (4:3)</PresentationFormat>
  <Paragraphs>159</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Impact</vt:lpstr>
      <vt:lpstr>TimesNewRomanPSMT</vt:lpstr>
      <vt:lpstr>Crop</vt:lpstr>
      <vt:lpstr>Lesson 13: In Jerusalem For the Feast</vt:lpstr>
      <vt:lpstr>Jesus’ Brothers</vt:lpstr>
      <vt:lpstr>Jesus’ Journey to Jerusalem Luke 9:51-56</vt:lpstr>
      <vt:lpstr>Jesus’ Journey to Jerusalem Luke 9:51-56</vt:lpstr>
      <vt:lpstr>Jesus’ Journey to Jerusalem Luke 9:51-56</vt:lpstr>
      <vt:lpstr>Jesus’ Journey to Jerusalem Luke 9:51-56</vt:lpstr>
      <vt:lpstr>Jesus’ Journey to Jerusalem Luke 9:51-56</vt:lpstr>
      <vt:lpstr>“Follow Me …” Luke 9:57-62</vt:lpstr>
      <vt:lpstr>“Follow Me …” Luke 9:57-62</vt:lpstr>
      <vt:lpstr>“Follow Me …” Luke 9:57-62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13 - (11-11-20)</dc:title>
  <dc:creator>Chris Simmons</dc:creator>
  <cp:lastModifiedBy>Richard Lidh</cp:lastModifiedBy>
  <cp:revision>12</cp:revision>
  <cp:lastPrinted>2020-11-13T20:32:24Z</cp:lastPrinted>
  <dcterms:created xsi:type="dcterms:W3CDTF">2011-11-13T00:33:04Z</dcterms:created>
  <dcterms:modified xsi:type="dcterms:W3CDTF">2020-11-14T22:22:10Z</dcterms:modified>
</cp:coreProperties>
</file>